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2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110" d="100"/>
          <a:sy n="110" d="100"/>
        </p:scale>
        <p:origin x="13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5790"/>
            <a:ext cx="50292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58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613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175908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494788"/>
            <a:ext cx="7391400" cy="613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5D07214F-C375-154F-B40D-D43C4DD672A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210736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353382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  <p:sldLayoutId id="2147483694" r:id="rId18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19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334000" cy="2590800"/>
          </a:xfrm>
        </p:spPr>
        <p:txBody>
          <a:bodyPr/>
          <a:lstStyle/>
          <a:p>
            <a:r>
              <a:rPr lang="en-US" dirty="0"/>
              <a:t>An introduction to database</a:t>
            </a:r>
            <a:br>
              <a:rPr lang="en-US" dirty="0"/>
            </a:br>
            <a:r>
              <a:rPr lang="en-US" dirty="0"/>
              <a:t>programming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27D37-3564-55F1-A063-68590467C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Products table in the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MMABooks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database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3C08B-9B61-A184-83CA-2E6F253F8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31AC1-96F2-6CFC-D59F-2FDBF1CA3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C4316-3165-8ED2-5647-BF144547F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Content Placeholder 8" descr="Title describes image">
            <a:extLst>
              <a:ext uri="{FF2B5EF4-FFF2-40B4-BE49-F238E27FC236}">
                <a16:creationId xmlns:a16="http://schemas.microsoft.com/office/drawing/2014/main" id="{4916963B-D3DE-2F84-FC0B-56C7E7A9D50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066800"/>
            <a:ext cx="712271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005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834C-942E-7C41-37E2-8B00F911F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5371"/>
            <a:ext cx="7315200" cy="388568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a table is organized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790E83-9DDE-EA20-9A16-1CA1A3515C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relational database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uses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store and manipulate data.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table consists of one or more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records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or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rows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that contain the data for a single entry.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row contains one or more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fields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or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columns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with each column representing a single item of data.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Most tables contain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 key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uniquely identifies each row in the table.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 database management systems let you define one or more non-primary keys.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SQL Server, non-primary keys are called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unique keys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they’re implemented using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unique key constraints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table can also be defined with one or more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indexes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An index is automatically created for a table’s primary and non-primary keys.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236C56-DEE4-8F45-3AF8-28D37961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2E66E-F804-D196-67FA-8F68C9965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13438-4D3D-1992-A26B-D7C89BFAF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463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2337F-FF1C-EE46-8756-453E7654D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 related tables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8E8A3-A7D9-7BE8-E5F3-CCDFF96FE4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-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Invoices</a:t>
            </a:r>
          </a:p>
          <a:p>
            <a:endParaRPr lang="en-US" dirty="0"/>
          </a:p>
        </p:txBody>
      </p:sp>
      <p:pic>
        <p:nvPicPr>
          <p:cNvPr id="10" name="Content Placeholder 9" descr="Title describes image">
            <a:extLst>
              <a:ext uri="{FF2B5EF4-FFF2-40B4-BE49-F238E27FC236}">
                <a16:creationId xmlns:a16="http://schemas.microsoft.com/office/drawing/2014/main" id="{C3FFFE34-4D71-AA09-E1C2-06FF9DEDAE5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04622" y="1431240"/>
            <a:ext cx="7309738" cy="1560711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B8E81A-0F21-F453-1D8D-F0742A77C45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2800" y="3124200"/>
            <a:ext cx="7391400" cy="613642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-1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InvoiceLineItems</a:t>
            </a:r>
            <a:endParaRPr kumimoji="0" lang="en-US" sz="2000" b="1" i="0" u="none" strike="noStrike" kern="0" cap="none" spc="-1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1" name="Content Placeholder 10" descr="Title describes image">
            <a:extLst>
              <a:ext uri="{FF2B5EF4-FFF2-40B4-BE49-F238E27FC236}">
                <a16:creationId xmlns:a16="http://schemas.microsoft.com/office/drawing/2014/main" id="{66D04AD1-0D58-C898-94B8-9AF3ACC60791}"/>
              </a:ext>
            </a:extLst>
          </p:cNvPr>
          <p:cNvPicPr>
            <a:picLocks noGrp="1" noChangeAspect="1"/>
          </p:cNvPicPr>
          <p:nvPr>
            <p:ph sz="quarter" idx="17"/>
          </p:nvPr>
        </p:nvPicPr>
        <p:blipFill>
          <a:blip r:embed="rId3"/>
          <a:stretch>
            <a:fillRect/>
          </a:stretch>
        </p:blipFill>
        <p:spPr>
          <a:xfrm>
            <a:off x="920930" y="3562195"/>
            <a:ext cx="5310076" cy="233497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579482-22A9-6546-63F3-80DCAC7D7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8EE7C1-2835-34EF-5AE5-E46417A88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8638502-9423-F5E4-4271-7339A00B7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12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828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B5BF8-86AD-CA0D-4271-3209D3547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5371"/>
            <a:ext cx="7315200" cy="388568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the tables in a database are related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D789F7-CECF-76CC-26C6-F6AD920371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tables in a relational database are related to each other through their key columns.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column that identifies a related row in another table is called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foreign key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table with the foreign key is 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foreign key table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and the table with the primary key is 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primary key table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most common type of relationship is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one-to-many relationship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table can also have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one-to-one relationship 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many-to-many relationship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another table.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47CC04-28F1-71D4-3AA6-9C8149588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E0A63-E9B4-CBCC-5DE0-80FAA9B76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D9C74-42FA-0B73-7F54-6748BB528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142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2AE7A-1281-5CB8-D607-1B8C474FA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88671"/>
            <a:ext cx="7315200" cy="81330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SQL Server Object Explorer design view window for the Invoices 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033AFE-13C4-10CD-7E6A-F76E0A19E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C7051-672C-80D9-BD08-238D0B020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956D8-20E4-1C42-B515-2B710FF8C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1CEE83FE-1F1D-1E9D-B4EE-FD31050AEA1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135" y="1471993"/>
            <a:ext cx="7315200" cy="195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596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578C8-A80B-987B-0FD3-8A508E66A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5371"/>
            <a:ext cx="7315200" cy="388568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Common SQL Server data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44A1D-13A5-3400-9AF4-1D6F4CB8F5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bit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char, varchar,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nchar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nvarchar</a:t>
            </a:r>
            <a:endParaRPr lang="en-US" sz="1800" b="1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date, time, datetime2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decimal, numeric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float, real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bigint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int,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smallint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tinyint</a:t>
            </a:r>
            <a:endParaRPr lang="en-US" sz="1800" b="1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money,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smallmoney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77419B-5ED1-5C17-7B74-11136CDE8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6A80A-4ABA-6729-6420-BBF31D3F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28338-421D-0168-6F91-D055B8CC6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300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038CA-5978-9CF6-13C6-C0685A9A4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5371"/>
            <a:ext cx="7315200" cy="388568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diagram of the MMABooks database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4B43A604-8638-2201-8779-400D1BC2D7B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028700"/>
            <a:ext cx="4495800" cy="503120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03FF96-6C67-2439-53CA-6A91B64BA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42B33-B518-6ACF-60E4-23EA17F66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BA2F0-FBE7-B644-DBC7-678E7AA94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465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DB7C9-853D-BD3D-BFDF-C535819C4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SELECT statement that retrieves </a:t>
            </a:r>
            <a:b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sorts data from the Customers table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9F333B-5352-EB47-B6C0-FAB1A31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SELECT Name, City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 Customers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WHERE State = 'WA'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ORDER BY Name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91F426-8D01-A088-0EA6-2F38FD87E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4C1E1-3BCD-5D47-2B43-314137A70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837B9-36B0-B3DF-3054-EF4396335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170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986CE-0CB6-FA39-FD36-F1532C58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5371"/>
            <a:ext cx="7315200" cy="388568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sorted result set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ACB30219-A1B2-3AAF-B890-74F980A0A99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99" y="1143000"/>
            <a:ext cx="3614257" cy="35814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EE79A8-BD1E-BB9F-3EF6-FC26A498D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75BC3-230A-7346-5D1D-F154CBF5C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319A7-BD9F-A553-D509-9B4C6BCDC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864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39A14-D459-DBD8-7313-FFBCB6A5C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5371"/>
            <a:ext cx="7315200" cy="388568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Terms for querying a single table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D01DA-B96D-9240-ADEE-E6B6DAA92D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result of a SELECT statement is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 table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or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result set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SELECT clause lists the columns to be included in the result set. This list can include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calculated columns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FROM clause names the table the data will be retrieved from.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WHERE clause provides a condition that specifies which rows should be retrieved.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retrieve all rows from a table, omit the WHERE clause.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ORDER BY clause lists the sort columns and indicates whether the sequence is ascending or descending.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select all columns in a table, you can code an asterisk (*) in place of the column names.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0B39A8-5618-2002-4C41-28413F9F1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29952-C8AF-A525-D34A-8BB0C4A9B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6CF06-28C9-6CF1-1AE1-416C983CE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68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25263-CFDD-97D6-2912-01D19D9AE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7836E6-DA60-B782-F5DC-A64DAF81B8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Describe the hardware components of a typical multi-user system.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Describe the software components of a typical multi-user database app.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Explain how a table in a relational database is organized. 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Explain how the tables in a relational database are related.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Describe the use of these SQL statements: SELECT, INSERT, UPDATE, and DELETE.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141798-0D3A-59BD-2945-9FE898713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52AA8-63D8-38F0-0CB5-FFE8316E7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FB368-0D56-7012-8550-F87EF8441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201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5D823-9E20-DAB7-5390-1433FC51D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88671"/>
            <a:ext cx="7315200" cy="81330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SELECT statement that joins data </a:t>
            </a:r>
            <a:b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the InvoiceLineItems and Products tables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2BE63-7BAC-E5A5-681C-DF4F4D7ED3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SELECT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InvoiceLineItems.InvoiceID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InvoiceLineItems.ProductCode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Products.Description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InvoiceLineItems.UnitPrice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InvoiceLineItems.Quantity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InvoiceLineItems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INNER JOIN Products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ON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InvoiceLineItems.ProductCode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Products.ProductCode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WHERE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InvoiceLineItems.InvoiceID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46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39D1CC-2062-A8A0-AD92-2F72AFED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5A73C-D647-3763-EC6E-D10263681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EA13A-F877-7192-CB4D-7136419F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830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8F523-B607-95FE-22B7-FE940C883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5371"/>
            <a:ext cx="7315200" cy="388568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joined result set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4D0F3-E304-3CF4-15C1-F86C321C8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960D6-D5FC-D6F3-9FF9-50E0CD2B0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3284D-57BA-9BC5-CFE5-2A345D0A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FAF5827D-53FE-E491-D442-DA9D1925A5E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0856" y="1143000"/>
            <a:ext cx="7036612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546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59440-4F94-C474-F1AA-270C8E1C7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SELECT statement that uses aliases </a:t>
            </a:r>
            <a:b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table names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B86C6-C489-2421-760B-088F127735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SELECT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li.InvoiceID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li.ProductCode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p.Description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li.UnitPrice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li.Quantity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FROM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InvoiceLineItems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AS li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INNER JOIN Products AS p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ON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li.ProductCode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p.ProductCode</a:t>
            </a:r>
            <a:b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WHERE </a:t>
            </a:r>
            <a:r>
              <a:rPr lang="en-US" sz="16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li.InvoiceID</a:t>
            </a:r>
            <a:r>
              <a:rPr lang="en-US" sz="16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46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041B85-449A-DFB2-E9A9-C78D948CA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99255-2A98-3B4D-18B4-EAB0EA8F0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1FD8F-56C9-9BB0-33D7-7D58BA644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593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C074-5F6F-A0B4-8F5E-D7CEAFBDA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88671"/>
            <a:ext cx="7315200" cy="81330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Terms for joining join data </a:t>
            </a:r>
            <a:b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two or more tables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9E6A01-7ED7-75D1-D016-1ECD91CC41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join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lets you combine data from two or more tables into a single result set.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most common type of join is an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inner join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This type of join returns rows from both tables only if their related columns match.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can make your SQL statements more readable by using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aliases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table names.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D1C5D-9E4A-12F9-73DC-490A95C58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36A7BD-63C1-41B0-341A-C9BDF8405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06C58-5B08-2999-AFDF-EF7E4E15C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257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75127-CCE9-29A0-CA79-030EB5BE6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88671"/>
            <a:ext cx="7315200" cy="81330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statement that adds a single row </a:t>
            </a:r>
            <a:b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the Products table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B4790-AE10-5A45-F53F-975F90CB53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INSERT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INTO Products (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ProductCode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Description,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UnitPrice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OnHandQuantity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VALUES ('R', '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Murach''s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R for Data Analysis',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59.50, 3000)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D45BE9-30EF-2E37-3CFA-524E13BCF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2B4351-95C7-42CA-A6EB-DB788F730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E73A5-52C9-F401-56F4-7D630233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7611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83492-1BF4-1CCB-7399-DC17DB504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statement that updates the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UnitPrice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column </a:t>
            </a:r>
            <a:b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a specified product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97D7F-41F5-C320-50A9-FAA3ECD6D8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UPDATE Products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SET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UnitPrice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54.00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WHERE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ProductCode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'MYSQL'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45C451-A2A1-2A1E-CA67-D9FC433AB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07947A-10D4-D8C2-2DC7-06F0472AD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CD43C-99FB-277E-F040-5707C3DE1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4329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CCF31-E3C7-A8EF-8F7A-2A39B0675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5371"/>
            <a:ext cx="7315200" cy="388568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statement that deletes a specified customer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B2893-9BF4-2326-6C64-7FE2D645EA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DELETE FROM Customers</a:t>
            </a:r>
          </a:p>
          <a:p>
            <a:pPr marL="347345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   WHERE </a:t>
            </a:r>
            <a:r>
              <a:rPr lang="en-US" sz="1800" b="1" dirty="0" err="1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CustomerID</a:t>
            </a:r>
            <a:r>
              <a:rPr lang="en-US" sz="1800" b="1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= 558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038FE3-4385-052F-BD3B-794AE5731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A6561D-E022-F926-0B4A-DE0E6EE3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6A113-A8C6-57CB-B79F-50004059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8AF6D-904A-6515-D6B1-7BE431679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diagram of a simple client/server system</a:t>
            </a:r>
            <a:endParaRPr lang="en-US" dirty="0"/>
          </a:p>
        </p:txBody>
      </p:sp>
      <p:pic>
        <p:nvPicPr>
          <p:cNvPr id="11" name="Content Placeholder 10" descr="Title describes image">
            <a:extLst>
              <a:ext uri="{FF2B5EF4-FFF2-40B4-BE49-F238E27FC236}">
                <a16:creationId xmlns:a16="http://schemas.microsoft.com/office/drawing/2014/main" id="{CD404816-3604-E716-8BDD-6A3BBB418F0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066800"/>
            <a:ext cx="5566280" cy="48768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A26C2A-5EDF-22D5-8DEE-4DB57CA3B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EFC13-8469-79C0-70A1-AF6765307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0415C-0033-4CA1-63A9-D1A4E1C64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001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ED4D0-2F36-2308-1F51-1C2BD012B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88671"/>
            <a:ext cx="7315200" cy="81330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three hardware components </a:t>
            </a:r>
            <a:b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a client/server system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5AC81B-6BF2-9C3C-28DE-C84C9C9F48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clients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the personal computers or mobile devices of the system.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server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computer that stores the files and databases of the system and provides services to the clients.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network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consists of the cabling, communication lines, and other components that connect the clients and the servers.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6EA080-0388-297E-DEEF-DDE2AB35B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2BCA4-3D69-49F3-EA14-07E18FEB4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184C4-C907-E46B-CDDE-87EA79181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602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B1CFF-6A68-6AE6-6724-674A5929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Client/server system implementations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41A6C-FA59-FF92-259A-05636E7781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a simple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client/server system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the server communicates with the clients over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local area network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LANs can be connected and share data over larger private networks such as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wide area network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WAN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or the internet.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a system consists of a private network and servers over a wide area, it is commonly called an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enterprise system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FD6370-6145-6552-9956-77CB7993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9BBB03-0F8E-F9DC-5DDC-8534BB8B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5C96D-9252-726F-212E-0BD9E208E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233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FBB8D-BA20-D72F-F248-8F8590E2F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diagram of the client software, the server software, and the SQL interface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1FDED-6B69-8D90-FA37-3C5E4A17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EBCBEC-5CE8-2C11-4EF7-D3FC08578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A5E17B-E1A1-B065-151D-FA13038E3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27FDE3F0-B8A9-8964-7884-A16C2183F2DE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9" y="1447800"/>
            <a:ext cx="7376531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942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7E5D4-4374-3442-1AC0-D57BAC028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Server terms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9256C1-650B-6450-65BC-F9BE976E43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manage the network, the server runs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network operating system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such as Windows Server.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store and manage the databases of the client/server system, each server requires a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database management system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DBMS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processing that’s done by the DBMS is typically referred to as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back-end processing.</a:t>
            </a:r>
            <a:endParaRPr lang="en-US" spc="-1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database server is typically referred to as 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 end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FBE242-6787-7A28-C3C1-1E6524AF3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04FC7-A987-E753-7865-46FBA416E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6484E6-3A57-19A8-3D16-1EE040C7F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377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D8980-22A7-9B1F-474C-7A11EABA4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Client terms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C5A299-4240-DD15-CB6A-96BD389ABB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 software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does the work that the user wants to do. This type of software can be purchased or developed.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data access API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 programming interface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provides the interface between the app and the DBMS.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processing that’s done by the client software is typically referred to as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front-end processing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client is typically referred to as 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 end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Microsoft’s data access APIs are Entity Framework (EF) Core and ADO.NET.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9C428E-AA20-2A1D-7569-169C2D62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5614A8-47E2-D92E-A343-7CAAB05CA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34323-A4F0-9CEA-EE3B-1462CD3F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829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2054D-1061-A087-9469-8EF7B4EDA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SQL interface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BC0421-6871-CC0F-4D47-1F1F1888D2C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application software communicates with the DBMS by sending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SQL queries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through the data access API. 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the DBMS receives a query, it provides a service like returning the requested data (the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query results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to the client.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SQL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which stands for </a:t>
            </a:r>
            <a:r>
              <a:rPr lang="en-US" i="1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Structured Query Language</a:t>
            </a:r>
            <a:r>
              <a:rPr lang="en-US" spc="-1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is the standard language for working with a relational database.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ABD368-AB2E-4C4B-4F91-7B590610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C802C-30C2-BF1A-3B5A-220F7998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78727-28D3-A1AD-4E07-1D4A19762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C19,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185611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105</TotalTime>
  <Words>1474</Words>
  <Application>Microsoft Office PowerPoint</Application>
  <PresentationFormat>On-screen Show (4:3)</PresentationFormat>
  <Paragraphs>177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The diagram of a simple client/server system</vt:lpstr>
      <vt:lpstr>The three hardware components  of a client/server system</vt:lpstr>
      <vt:lpstr>Client/server system implementations</vt:lpstr>
      <vt:lpstr>A diagram of the client software, the server software, and the SQL interface</vt:lpstr>
      <vt:lpstr>Server terms</vt:lpstr>
      <vt:lpstr>Client terms</vt:lpstr>
      <vt:lpstr>The SQL interface</vt:lpstr>
      <vt:lpstr>The Products table in the MMABooks database</vt:lpstr>
      <vt:lpstr>How a table is organized</vt:lpstr>
      <vt:lpstr>Two related tables</vt:lpstr>
      <vt:lpstr>How the tables in a database are related</vt:lpstr>
      <vt:lpstr>The SQL Server Object Explorer design view window for the Invoices table</vt:lpstr>
      <vt:lpstr>Common SQL Server data types</vt:lpstr>
      <vt:lpstr>A diagram of the MMABooks database</vt:lpstr>
      <vt:lpstr>A SELECT statement that retrieves  and sorts data from the Customers table</vt:lpstr>
      <vt:lpstr>The sorted result set</vt:lpstr>
      <vt:lpstr>Terms for querying a single table</vt:lpstr>
      <vt:lpstr>A SELECT statement that joins data  from the InvoiceLineItems and Products tables</vt:lpstr>
      <vt:lpstr>The joined result set</vt:lpstr>
      <vt:lpstr>A SELECT statement that uses aliases  for table names</vt:lpstr>
      <vt:lpstr>Terms for joining join data  from two or more tables</vt:lpstr>
      <vt:lpstr>A statement that adds a single row  to the Products table</vt:lpstr>
      <vt:lpstr>A statement that updates the UnitPrice column  for a specified product</vt:lpstr>
      <vt:lpstr>A statement that deletes a specified customer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Anne Boehm</cp:lastModifiedBy>
  <cp:revision>4</cp:revision>
  <cp:lastPrinted>2023-05-08T16:57:24Z</cp:lastPrinted>
  <dcterms:created xsi:type="dcterms:W3CDTF">2023-05-08T16:10:42Z</dcterms:created>
  <dcterms:modified xsi:type="dcterms:W3CDTF">2023-05-10T17:56:03Z</dcterms:modified>
</cp:coreProperties>
</file>